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12f43f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074ecc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9604ea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bf0abc41.fixed?pid=fc8bdf6cc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语篇攻略26</a:t>
            </a:r>
            <a:endParaRPr lang="en-US" altLang="zh-CN" sz="5400" dirty="0"/>
          </a:p>
        </p:txBody>
      </p:sp>
      <p:sp>
        <p:nvSpPr>
          <p:cNvPr id="3" name="C_2_BD#3bf0abc41.fixed?pid=fc8bdf6cc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阅读理解之火眼金睛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：识别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错误选项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9b88c818?pid=a12f43fe8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阅读理解的正确选项需贴合原文，而错误选项（“出题陷阱”）会利用信息错位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、逻辑歪曲等诱导考生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错选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。识别以下三类高频陷阱，掌握如何精准避坑。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3153839?pid=a074ecc4f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无中生有</a:t>
            </a:r>
            <a:endParaRPr lang="en-US" altLang="zh-CN" sz="2200" dirty="0"/>
          </a:p>
        </p:txBody>
      </p:sp>
      <p:sp>
        <p:nvSpPr>
          <p:cNvPr id="3" name="P_5_BD#dff9a339d?pid=143153839&amp;color=0,0,0&amp;vtp=1&amp;bbb=1&amp;hb=1"/>
          <p:cNvSpPr/>
          <p:nvPr/>
        </p:nvSpPr>
        <p:spPr>
          <a:xfrm>
            <a:off x="832104" y="1422400"/>
            <a:ext cx="10533888" cy="1129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无中生有指选项内容在原文中完全没有依据，属于命题者凭空捏造的信息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，误导考生因选项看似合理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而误选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识别关键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核对选项在原文中是否有对应内容，若原文没提，则该选项大概率是陷阱。</a:t>
            </a:r>
            <a:endParaRPr lang="en-US" altLang="zh-CN" dirty="0"/>
          </a:p>
        </p:txBody>
      </p:sp>
      <p:sp>
        <p:nvSpPr>
          <p:cNvPr id="4" name="QC_5_BD.1_1#d5557e0e7?vop=1&amp;pid=143153839&amp;color=0,0,0&amp;vtp=1&amp;bbb=1&amp;hb=1"/>
          <p:cNvSpPr/>
          <p:nvPr/>
        </p:nvSpPr>
        <p:spPr>
          <a:xfrm>
            <a:off x="832104" y="2601849"/>
            <a:ext cx="10533888" cy="191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2025] 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ninth-grade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cowboy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strict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demanded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A's,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modern-day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Juliet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heartbreak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rejected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who'd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subjects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mentioned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beginning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1?(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5" name="QC_5_AN.2_1#d5557e0e7.bracket?vop=1&amp;pid=143153839&amp;color=0,0,0&amp;vpa=1&amp;vtp=1"/>
          <p:cNvSpPr/>
          <p:nvPr/>
        </p:nvSpPr>
        <p:spPr>
          <a:xfrm>
            <a:off x="7416260" y="4168140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C_5_BD.1_2#d5557e0e7.choices?vop=1&amp;pid=143153839&amp;color=0,0,0&amp;vtp=1&amp;bbb=1"/>
          <p:cNvSpPr/>
          <p:nvPr/>
        </p:nvSpPr>
        <p:spPr>
          <a:xfrm>
            <a:off x="832104" y="4566538"/>
            <a:ext cx="10533888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2449195" algn="l"/>
                <a:tab pos="5165090" algn="l"/>
                <a:tab pos="775398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Ninth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graders.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writers.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Fictional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characters.</a:t>
            </a:r>
            <a:endParaRPr lang="en-US" altLang="zh-CN" sz="1800" dirty="0"/>
          </a:p>
        </p:txBody>
      </p:sp>
      <p:sp>
        <p:nvSpPr>
          <p:cNvPr id="7" name="QC_5_AS.3_1#d5557e0e7?vop=1&amp;pid=143153839&amp;color=0,0,0&amp;vtp=1&amp;bbb=1&amp;hb=1"/>
          <p:cNvSpPr/>
          <p:nvPr/>
        </p:nvSpPr>
        <p:spPr>
          <a:xfrm>
            <a:off x="832104" y="4951920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本题答案选D。原文明确提到“这些人（a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cowboy、a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strict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father、a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modern-day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Juliet）”是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“学生们创造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who'd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people）”，说明这些角色并非真实存在的人。本题中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C选项为无中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，原文完全未提及C项（现代作家）相关内容。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8050930?pid=a074ecc4f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偷换概念</a:t>
            </a:r>
            <a:endParaRPr lang="en-US" altLang="zh-CN" sz="2200" dirty="0"/>
          </a:p>
        </p:txBody>
      </p:sp>
      <p:sp>
        <p:nvSpPr>
          <p:cNvPr id="3" name="P_5_BD#67f07a754?pid=3e8050930&amp;color=0,0,0&amp;vtp=1&amp;bbb=1&amp;hb=1"/>
          <p:cNvSpPr/>
          <p:nvPr/>
        </p:nvSpPr>
        <p:spPr>
          <a:xfrm>
            <a:off x="832104" y="1422400"/>
            <a:ext cx="10533888" cy="989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偷换概念的本质是选项看似与原文相关，但通过替换关键信息（如主体、对象、范围等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），使内容与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原文存在细微却关键的偏差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，误导考生因部分内容相似而误选。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识别关键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对比选项与原文的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核心词汇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（动词、名词、限定词等），看是否有偷换概念的情况。</a:t>
            </a:r>
            <a:endParaRPr lang="en-US" altLang="zh-CN" dirty="0"/>
          </a:p>
        </p:txBody>
      </p:sp>
      <p:sp>
        <p:nvSpPr>
          <p:cNvPr id="4" name="QC_5_BD.4_1#9fd9ed0d2?vop=1&amp;pid=3e8050930&amp;color=0,0,0&amp;vtp=1&amp;bbb=1&amp;hb=1"/>
          <p:cNvSpPr/>
          <p:nvPr/>
        </p:nvSpPr>
        <p:spPr>
          <a:xfrm>
            <a:off x="832104" y="2428049"/>
            <a:ext cx="10533888" cy="201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2025] 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Shrewsbury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anxiety.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Shrewsbury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highway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everywhere—hanging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baskets,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planters—just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attractive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Shrewsbury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Center?(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5" name="QC_5_AN.5_1#9fd9ed0d2.bracket?vop=1&amp;pid=3e8050930&amp;color=0,0,0&amp;vpa=2&amp;vtp=1"/>
          <p:cNvSpPr/>
          <p:nvPr/>
        </p:nvSpPr>
        <p:spPr>
          <a:xfrm>
            <a:off x="5711222" y="4139183"/>
            <a:ext cx="319088" cy="3065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6" name="QC_5_BD.4_2#9fd9ed0d2.choices?vop=1&amp;pid=3e8050930&amp;color=0,0,0&amp;vtp=1&amp;bbb=1"/>
          <p:cNvSpPr/>
          <p:nvPr/>
        </p:nvSpPr>
        <p:spPr>
          <a:xfrm>
            <a:off x="832104" y="4446649"/>
            <a:ext cx="10533888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7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situated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surrounded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endParaRPr lang="en-US" altLang="zh-CN" sz="1800" dirty="0"/>
          </a:p>
          <a:p>
            <a:pPr>
              <a:lnSpc>
                <a:spcPts val="26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accessible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London.</a:t>
            </a:r>
            <a:endParaRPr lang="en-US" altLang="zh-CN" sz="1800" dirty="0"/>
          </a:p>
        </p:txBody>
      </p:sp>
      <p:sp>
        <p:nvSpPr>
          <p:cNvPr id="7" name="QC_5_AS.6_1#9fd9ed0d2?vop=1&amp;pid=3e8050930&amp;color=0,0,0&amp;vtp=1&amp;bbb=1&amp;hb=1"/>
          <p:cNvSpPr/>
          <p:nvPr/>
        </p:nvSpPr>
        <p:spPr>
          <a:xfrm>
            <a:off x="832104" y="5119749"/>
            <a:ext cx="10533888" cy="9829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本题答案选B。原文描述“塞文河的转弯几乎使什鲁斯伯里市中心变成一个岛”，而A项将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“市中心变成一座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”偷换为“位于一个大岛附近”，对“岛”的描述从“比喻性的地理特征”变为“实际的地理位置”，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概念被歪曲，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属于偷换概念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4fbecb0?pid=a074ecc4f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夸大其词</a:t>
            </a:r>
            <a:endParaRPr lang="en-US" altLang="zh-CN" sz="2200" dirty="0"/>
          </a:p>
        </p:txBody>
      </p:sp>
      <p:sp>
        <p:nvSpPr>
          <p:cNvPr id="3" name="P_5_BD#fbace6e9b?pid=194fbecb0&amp;color=0,0,0&amp;vtp=1&amp;bbb=1&amp;hb=1"/>
          <p:cNvSpPr/>
          <p:nvPr/>
        </p:nvSpPr>
        <p:spPr>
          <a:xfrm>
            <a:off x="832104" y="14224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夸大其词的本质是选项内容基于原文信息，但通过放大程度、扩大范围或绝对化表述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，使内容与原文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事实不符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，误导考生因部分内容相关而误选。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识别关键</a:t>
            </a:r>
            <a:r>
              <a:rPr lang="en-US" altLang="zh-CN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关注选项中的</a:t>
            </a:r>
            <a:r>
              <a:rPr lang="en-US" altLang="zh-CN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程度词、范围词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（如all、never、entirely等），看是否与原文事实匹配。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2ac6ba694?vop=1&amp;pid=194fbecb0&amp;color=0,0,0&amp;vtp=1&amp;bt=1&amp;bbb=1&amp;hb=1"/>
          <p:cNvSpPr/>
          <p:nvPr/>
        </p:nvSpPr>
        <p:spPr>
          <a:xfrm>
            <a:off x="832104" y="1080000"/>
            <a:ext cx="10533888" cy="2291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全国新课标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II 2023] Naming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recognize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satisfying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professional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park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workday,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domestic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interaction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5? 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8_1#2ac6ba694.bracket?vop=1&amp;pid=194fbecb0&amp;color=0,0,0&amp;vpa=3&amp;vtp=1"/>
          <p:cNvSpPr/>
          <p:nvPr/>
        </p:nvSpPr>
        <p:spPr>
          <a:xfrm>
            <a:off x="7009860" y="3029196"/>
            <a:ext cx="3317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7_2#2ac6ba694.choices?vop=1&amp;pid=194fbecb0&amp;color=0,0,0&amp;vtp=1&amp;bbb=1"/>
          <p:cNvSpPr/>
          <p:nvPr/>
        </p:nvSpPr>
        <p:spPr>
          <a:xfrm>
            <a:off x="832104" y="3370891"/>
            <a:ext cx="10533888" cy="1503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forms.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language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enhances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performance.</a:t>
            </a:r>
            <a:endParaRPr lang="en-US" altLang="zh-CN" sz="1800" dirty="0"/>
          </a:p>
        </p:txBody>
      </p:sp>
      <p:sp>
        <p:nvSpPr>
          <p:cNvPr id="5" name="QC_5_AS.9_1#2ac6ba694?vop=1&amp;pid=194fbecb0&amp;color=0,0,0&amp;vtp=1&amp;bbb=1&amp;hb=1"/>
          <p:cNvSpPr/>
          <p:nvPr/>
        </p:nvSpPr>
        <p:spPr>
          <a:xfrm>
            <a:off x="832104" y="4907591"/>
            <a:ext cx="10533888" cy="11224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本题答案选C。根据原文可知，同样是散步，年轻职场人士可以在公园徒步旅行的时候进行水边行走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可以选择在市中心沿着喷泉散步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。由此可推知，同一种自然体验可以有不同的形式。本题中的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行走</a:t>
            </a:r>
            <a:endParaRPr lang="en-US" altLang="zh-CN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是接触自然的最佳方式）为夸大其词，原文仅以“行走”为例子，未说“行走是最佳方式”。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cc687eea8?htil=1&amp;pid=194fbecb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1592064"/>
            <a:ext cx="923544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cc687eea8?htil=1&amp;pid=194fbecb0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95144" y="1080000"/>
            <a:ext cx="8951976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c687eea8?pid=194fbecb0&amp;color=0,0,0&amp;vtp=1&amp;bbb=1&amp;hb=1"/>
          <p:cNvSpPr/>
          <p:nvPr/>
        </p:nvSpPr>
        <p:spPr>
          <a:xfrm>
            <a:off x="832104" y="2648704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为每一种自然体验命名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能创造出一套可用的语言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这有助于人们识别并参与那些对自己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而言最令人满足且最具意义的活动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8ef662b13?vop=1&amp;pid=d9604ea48&amp;color=0,0,0&amp;vtp=1&amp;bt=1&amp;bbb=1&amp;hb=1"/>
          <p:cNvSpPr/>
          <p:nvPr/>
        </p:nvSpPr>
        <p:spPr>
          <a:xfrm>
            <a:off x="832104" y="1080000"/>
            <a:ext cx="10533888" cy="2802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2024] 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instance,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distinct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vocals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（声音）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dangerous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shelter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possess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amazing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vocalization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conversations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interpret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hungry,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attract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produce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stretched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fed.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cats'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meowing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paragraph? 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1_1#8ef662b13.bracket?vop=1&amp;pid=d9604ea48&amp;color=0,0,0&amp;vpa=4&amp;vtp=1"/>
          <p:cNvSpPr/>
          <p:nvPr/>
        </p:nvSpPr>
        <p:spPr>
          <a:xfrm>
            <a:off x="7724235" y="3560945"/>
            <a:ext cx="331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0_2#8ef662b13.choices?vop=1&amp;pid=d9604ea48&amp;color=0,0,0&amp;vtp=1&amp;bbb=1"/>
          <p:cNvSpPr/>
          <p:nvPr/>
        </p:nvSpPr>
        <p:spPr>
          <a:xfrm>
            <a:off x="832104" y="3922832"/>
            <a:ext cx="10533888" cy="668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537464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survival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cats.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74640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interpret.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louder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age.</a:t>
            </a:r>
            <a:endParaRPr lang="en-US" altLang="zh-CN" sz="1800" dirty="0"/>
          </a:p>
        </p:txBody>
      </p:sp>
      <p:sp>
        <p:nvSpPr>
          <p:cNvPr id="5" name="QC_4_AS.12_1#8ef662b13?vop=1&amp;pid=d9604ea48&amp;color=0,0,0&amp;vtp=1&amp;bbb=1&amp;hb=1"/>
          <p:cNvSpPr/>
          <p:nvPr/>
        </p:nvSpPr>
        <p:spPr>
          <a:xfrm>
            <a:off x="832104" y="4627491"/>
            <a:ext cx="10533888" cy="1379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根据选段最后一句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“Meowing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fed.”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小猫在出生时就会喵喵叫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小猫通过叫声来获得猫妈妈的注意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到喂食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因此这是一项生存技能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项认为小猫的喵喵叫是从猫妈妈那里学来的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偷换概</a:t>
            </a:r>
            <a:endParaRPr lang="en-US" altLang="zh-CN" sz="1800" b="0" i="0">
              <a:solidFill>
                <a:srgbClr val="00A0AF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实际上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小猫发出喵喵叫是为了吸引猫妈妈的注意力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故排除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3888</Words>
  <Application>WPS 演示</Application>
  <PresentationFormat>宽屏</PresentationFormat>
  <Paragraphs>96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2025-10-24T09:36:00Z</dcterms:created>
  <dcterms:modified xsi:type="dcterms:W3CDTF">2025-10-28T02:39:21Z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D6CAF410843C49A6B3F12482A570881E_12</vt:lpwstr>
  </property>
  <property fmtid="{D5CDD505-2E9C-101B-9397-08002B2CF9AE}" pid="3" name="KSOProductBuildVer">
    <vt:lpwstr>2052-12.1.0.22529</vt:lpwstr>
  </property>
</Properties>
</file>